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672" r:id="rId2"/>
    <p:sldId id="1430" r:id="rId3"/>
    <p:sldId id="1802" r:id="rId4"/>
    <p:sldId id="1723" r:id="rId5"/>
    <p:sldId id="1646" r:id="rId6"/>
    <p:sldId id="1722" r:id="rId7"/>
    <p:sldId id="1803" r:id="rId8"/>
    <p:sldId id="1804" r:id="rId9"/>
    <p:sldId id="1805" r:id="rId10"/>
    <p:sldId id="1806" r:id="rId11"/>
    <p:sldId id="1807" r:id="rId12"/>
    <p:sldId id="1809" r:id="rId13"/>
    <p:sldId id="1811" r:id="rId14"/>
    <p:sldId id="1836" r:id="rId15"/>
    <p:sldId id="1467" r:id="rId16"/>
    <p:sldId id="1745" r:id="rId17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000FF"/>
    <a:srgbClr val="B4C7E7"/>
    <a:srgbClr val="FFD966"/>
    <a:srgbClr val="F3EFE5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8" autoAdjust="0"/>
    <p:restoredTop sz="99143" autoAdjust="0"/>
  </p:normalViewPr>
  <p:slideViewPr>
    <p:cSldViewPr>
      <p:cViewPr varScale="1">
        <p:scale>
          <a:sx n="84" d="100"/>
          <a:sy n="84" d="100"/>
        </p:scale>
        <p:origin x="-298" y="-72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2019-05-31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2019-05-31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2"/>
          <p:cNvSpPr txBox="1"/>
          <p:nvPr/>
        </p:nvSpPr>
        <p:spPr>
          <a:xfrm>
            <a:off x="2604021" y="2475497"/>
            <a:ext cx="9188034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第</a:t>
            </a:r>
            <a:r>
              <a:rPr lang="en-US" altLang="zh-CN" sz="3800" b="1" kern="100" dirty="0">
                <a:solidFill>
                  <a:schemeClr val="bg2">
                    <a:lumMod val="2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课时　有机化合物的结构特点</a:t>
            </a:r>
          </a:p>
        </p:txBody>
      </p:sp>
      <p:sp>
        <p:nvSpPr>
          <p:cNvPr id="18" name="副标题 3"/>
          <p:cNvSpPr txBox="1"/>
          <p:nvPr/>
        </p:nvSpPr>
        <p:spPr>
          <a:xfrm>
            <a:off x="2132965" y="1021080"/>
            <a:ext cx="9168130" cy="504190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en-US" altLang="zh-CN" sz="4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章</a:t>
            </a:r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en-US" altLang="zh-CN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认识有机化合物</a:t>
            </a:r>
          </a:p>
        </p:txBody>
      </p:sp>
      <p:sp>
        <p:nvSpPr>
          <p:cNvPr id="2" name="标题 2"/>
          <p:cNvSpPr txBox="1"/>
          <p:nvPr/>
        </p:nvSpPr>
        <p:spPr>
          <a:xfrm>
            <a:off x="3774326" y="4069982"/>
            <a:ext cx="9188034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zh-CN" sz="2400" b="1" kern="100" dirty="0">
                <a:solidFill>
                  <a:schemeClr val="bg2">
                    <a:lumMod val="2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涡阳二中高一化学组：王建文</a:t>
            </a:r>
          </a:p>
        </p:txBody>
      </p:sp>
      <p:sp>
        <p:nvSpPr>
          <p:cNvPr id="3" name="标题 2"/>
          <p:cNvSpPr txBox="1"/>
          <p:nvPr/>
        </p:nvSpPr>
        <p:spPr>
          <a:xfrm>
            <a:off x="191021" y="149492"/>
            <a:ext cx="9188034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鲁科版 《化学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3539" name="表格 1173538"/>
          <p:cNvGraphicFramePr/>
          <p:nvPr/>
        </p:nvGraphicFramePr>
        <p:xfrm>
          <a:off x="1042835" y="1318797"/>
          <a:ext cx="10115550" cy="5046516"/>
        </p:xfrm>
        <a:graphic>
          <a:graphicData uri="http://schemas.openxmlformats.org/drawingml/2006/table">
            <a:tbl>
              <a:tblPr/>
              <a:tblGrid>
                <a:gridCol w="1657985"/>
                <a:gridCol w="1859915"/>
                <a:gridCol w="3803650"/>
                <a:gridCol w="2794000"/>
              </a:tblGrid>
              <a:tr h="6210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　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含　义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应用范围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881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结构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简式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zh-CN" sz="3360" b="1" baseline="-3000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—</a:t>
                      </a:r>
                      <a:r>
                        <a:rPr lang="en-US" altLang="zh-CN" sz="3360" b="1" err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zh-CN" sz="3360" b="1" baseline="-30000" err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3360" b="1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结构式中省略部分短线“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—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着重突出结构特点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同“结构式”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65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球棍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模型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小球表示原子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短棍表示共价键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表示分子内各原子在空间的相对位置和立体构型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671" name="Image036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32" y="3988790"/>
            <a:ext cx="1356913" cy="12044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4557" name="表格 1174556"/>
          <p:cNvGraphicFramePr/>
          <p:nvPr/>
        </p:nvGraphicFramePr>
        <p:xfrm>
          <a:off x="1042835" y="1151089"/>
          <a:ext cx="10115550" cy="3377101"/>
        </p:xfrm>
        <a:graphic>
          <a:graphicData uri="http://schemas.openxmlformats.org/drawingml/2006/table">
            <a:tbl>
              <a:tblPr/>
              <a:tblGrid>
                <a:gridCol w="1657985"/>
                <a:gridCol w="1859915"/>
                <a:gridCol w="3803650"/>
                <a:gridCol w="2794000"/>
              </a:tblGrid>
              <a:tr h="6210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　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含　义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应用范围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52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填充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模型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比例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模型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360" b="1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用不同体积的小球表示不同原子的大小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能表示分子内各成键原子的相对大小和结合顺序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690" name="Image03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3921" y="2323142"/>
            <a:ext cx="1273059" cy="9795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164289"/>
          <p:cNvSpPr txBox="1"/>
          <p:nvPr/>
        </p:nvSpPr>
        <p:spPr>
          <a:xfrm>
            <a:off x="219823" y="169380"/>
            <a:ext cx="10451277" cy="1420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88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分子通式</a:t>
            </a:r>
            <a:r>
              <a:rPr lang="en-US" altLang="zh-CN" sz="288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:C</a:t>
            </a:r>
            <a:r>
              <a:rPr lang="en-US" altLang="zh-CN" sz="2880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8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2880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2n+2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结构特点。</a:t>
            </a:r>
            <a:endParaRPr lang="zh-CN" altLang="en-US" sz="288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30722" name="图片 11642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506" y="1590273"/>
            <a:ext cx="9913848" cy="13187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5" name="文本框 1165313"/>
          <p:cNvSpPr txBox="1"/>
          <p:nvPr/>
        </p:nvSpPr>
        <p:spPr>
          <a:xfrm>
            <a:off x="869428" y="3182455"/>
            <a:ext cx="10451277" cy="1420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物理性质。</a:t>
            </a:r>
          </a:p>
          <a:p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递变规律</a:t>
            </a:r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随着碳原子数</a:t>
            </a:r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的递增</a:t>
            </a:r>
            <a:r>
              <a:rPr lang="en-US" altLang="zh-CN" sz="2880">
                <a:latin typeface="宋体" panose="02010600030101010101" pitchFamily="2" charset="-122"/>
                <a:ea typeface="宋体" panose="02010600030101010101" pitchFamily="2" charset="-122"/>
              </a:rPr>
              <a:t>):</a:t>
            </a:r>
          </a:p>
          <a:p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相似性</a:t>
            </a:r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烷烃均难溶于水</a:t>
            </a:r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相对密度均小于</a:t>
            </a:r>
            <a:r>
              <a:rPr lang="en-US" altLang="zh-CN" sz="288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8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8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31746" name="Image036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902" y="4429822"/>
            <a:ext cx="6975141" cy="20391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7" name="文本框 1059841"/>
          <p:cNvSpPr txBox="1"/>
          <p:nvPr/>
        </p:nvSpPr>
        <p:spPr>
          <a:xfrm>
            <a:off x="23608" y="169518"/>
            <a:ext cx="10451277" cy="5340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知识点二、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烷烃的性质</a:t>
            </a:r>
            <a:endParaRPr lang="zh-CN" altLang="en-US" sz="288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166337"/>
          <p:cNvSpPr txBox="1"/>
          <p:nvPr/>
        </p:nvSpPr>
        <p:spPr>
          <a:xfrm>
            <a:off x="875127" y="870940"/>
            <a:ext cx="10451277" cy="2749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化学性质</a:t>
            </a:r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类似甲烷</a:t>
            </a:r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通常状态下较稳定</a:t>
            </a:r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与强酸、强碱、强氧化剂不反应。</a:t>
            </a:r>
          </a:p>
          <a:p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可燃性</a:t>
            </a:r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烷烃都能燃烧</a:t>
            </a:r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燃烧通式为</a:t>
            </a:r>
          </a:p>
          <a:p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取代反应</a:t>
            </a:r>
            <a:r>
              <a:rPr lang="en-US" altLang="zh-CN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烷烃都能与卤素单质发生取代反应。</a:t>
            </a:r>
          </a:p>
          <a:p>
            <a:r>
              <a:rPr lang="en-US" altLang="zh-CN" sz="288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2880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8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2880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sz="288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Cl</a:t>
            </a:r>
            <a:r>
              <a:rPr lang="en-US" altLang="zh-CN" sz="2880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在光照条件下生成一氯代物的化学方程式</a:t>
            </a:r>
            <a:r>
              <a:rPr lang="en-US" altLang="zh-CN" sz="288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</p:txBody>
      </p:sp>
      <p:pic>
        <p:nvPicPr>
          <p:cNvPr id="32770" name="图片 1166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472" y="4081827"/>
            <a:ext cx="7840364" cy="95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11663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531" y="5641098"/>
            <a:ext cx="5553432" cy="933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1184769"/>
          <p:cNvSpPr txBox="1"/>
          <p:nvPr/>
        </p:nvSpPr>
        <p:spPr>
          <a:xfrm>
            <a:off x="863692" y="939548"/>
            <a:ext cx="10451277" cy="1863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88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8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【典例</a:t>
            </a:r>
            <a:r>
              <a:rPr lang="zh-CN" altLang="en-US" sz="288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标准状况下将</a:t>
            </a:r>
            <a:r>
              <a:rPr lang="en-US" altLang="zh-CN" sz="2875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35 mL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气态烷烃完全燃烧</a:t>
            </a:r>
            <a:r>
              <a:rPr lang="en-US" altLang="zh-CN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恢复到原来状况下</a:t>
            </a:r>
            <a:r>
              <a:rPr lang="en-US" altLang="zh-CN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得到二氧化碳气体</a:t>
            </a:r>
            <a:r>
              <a:rPr lang="en-US" altLang="zh-CN" sz="2875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140 mL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则该烃的分子式为　</a:t>
            </a:r>
            <a:r>
              <a:rPr lang="en-US" altLang="zh-CN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en-US" altLang="zh-CN" sz="2875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A.C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B.C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C.C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875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D.C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287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</a:t>
            </a:r>
            <a:r>
              <a:rPr lang="en-US" altLang="zh-CN" sz="2875" baseline="-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endParaRPr lang="en-US" altLang="zh-CN" sz="2880" baseline="-30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633170"/>
            <a:ext cx="11412000" cy="42405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正确的打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“√”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，错误的打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“×”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(1)C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的熔、沸点比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的熔、沸点高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常温常压下，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呈气态，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呈液态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乙烷能与溴水发生取代反应而使其退色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(4)C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按体积比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混合，发生取代反应，生成的产物仅有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两种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18942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8031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41680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10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6441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4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2578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9199" y="14346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79659" y="20923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07651" y="27403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900057" y="39596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493049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206" y="189434"/>
            <a:ext cx="11412000" cy="33521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完成下列各题：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同温同压下，某烷烃的蒸气密度是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倍，其分子式为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该烷烃的结构有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；试分别写出它们的结构简式及名称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___________________________________________________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9882" y="909514"/>
            <a:ext cx="1043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10</a:t>
            </a:r>
            <a:endParaRPr lang="zh-CN" altLang="en-US" sz="2800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06668" y="16104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4302" y="2444805"/>
            <a:ext cx="92127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—CH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—CH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—CH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，正丁烷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异丁烷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8798" y="2277666"/>
            <a:ext cx="2164276" cy="85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24461" y="4171306"/>
            <a:ext cx="11412000" cy="766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已知某烷烃分子中电子数为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。该烷烃的分子式为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13520" y="4293305"/>
            <a:ext cx="1043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5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12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3" grpId="0"/>
      <p:bldP spid="23" grpId="1"/>
      <p:bldP spid="25" grpId="0"/>
      <p:bldP spid="2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8571" y="461085"/>
            <a:ext cx="11412000" cy="59372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学习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目标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了解</a:t>
            </a:r>
            <a:r>
              <a:rPr lang="zh-CN" altLang="en-US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有机化合物中碳原子的成键特点及有机物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种类繁多</a:t>
            </a:r>
            <a:r>
              <a:rPr lang="zh-CN" altLang="en-US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的原因。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了解</a:t>
            </a:r>
            <a:r>
              <a:rPr lang="zh-CN" altLang="en-US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烷烃的概念、通式及结构特点。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了解</a:t>
            </a:r>
            <a:r>
              <a:rPr lang="zh-CN" altLang="en-US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烷烃的物理性质和化学性质。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核心素养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微观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探析：从不同角度认识烷烃的组成、结构和性质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，形成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“结构决定性质”的观念。</a:t>
            </a:r>
          </a:p>
          <a:p>
            <a:pPr lvl="0" algn="just">
              <a:lnSpc>
                <a:spcPct val="150000"/>
              </a:lnSpc>
            </a:pP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2146" y="621482"/>
            <a:ext cx="11526120" cy="10090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有机物中碳原子的成键特点有哪些？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58" y="-26566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kern="100" dirty="0">
                <a:solidFill>
                  <a:srgbClr val="FFFF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预习成果检验</a:t>
            </a:r>
          </a:p>
        </p:txBody>
      </p:sp>
      <p:sp>
        <p:nvSpPr>
          <p:cNvPr id="3" name="矩形 2"/>
          <p:cNvSpPr/>
          <p:nvPr/>
        </p:nvSpPr>
        <p:spPr>
          <a:xfrm>
            <a:off x="326431" y="1395547"/>
            <a:ext cx="11526120" cy="10090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en-US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什么是烃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？烷烃有什么特点？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896" y="2187392"/>
            <a:ext cx="11526120" cy="10090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.</a:t>
            </a:r>
            <a:r>
              <a:rPr lang="zh-CN" altLang="en-US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烷烃的物理性质的递边规律是什么？名称是如何规定的？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6896" y="3014162"/>
            <a:ext cx="11526120" cy="10090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有机物种类繁多的原因有哪些？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6896" y="3962852"/>
            <a:ext cx="11526120" cy="766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华文细黑"/>
                <a:cs typeface="Courier New" panose="02070309020205020404"/>
              </a:rPr>
              <a:t>烷烃的熔沸点是如何递变的？密度的递变规律是什么？</a:t>
            </a:r>
            <a:endParaRPr lang="zh-CN" altLang="zh-CN" sz="2800" b="1" kern="100" dirty="0">
              <a:solidFill>
                <a:schemeClr val="tx1"/>
              </a:solidFill>
              <a:effectLst/>
              <a:uFillTx/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6896" y="4652462"/>
            <a:ext cx="11526120" cy="10090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.</a:t>
            </a:r>
            <a:r>
              <a:rPr lang="zh-CN" altLang="en-US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烷烃的化学性质与甲烷在哪些方面相似？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1254" y="405458"/>
            <a:ext cx="11526120" cy="44040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下列有机物中，属于烷烃的是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A.CH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spc="-80" dirty="0">
                <a:latin typeface="Times New Roman" panose="02020603050405020304"/>
                <a:ea typeface="华文细黑"/>
                <a:cs typeface="Courier New" panose="02070309020205020404"/>
              </a:rPr>
              <a:t>=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=CH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B.CH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166" y="4329978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9669" y="2705264"/>
            <a:ext cx="1721161" cy="10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6576" y="3777717"/>
            <a:ext cx="3452446" cy="159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5356" y="261442"/>
            <a:ext cx="11328301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下列有关烷烃的叙述中，正确的是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在烷烃分子中，所有的化学键都是单键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烷烃中除甲烷外，很多都能使酸性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KMnO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溶液的紫色退去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分子通式为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i="1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的烃不一定是烷烃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所有的烷烃在光照条件下都能与氯气发生取代反应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光照条件下，乙烷通入溴水中，可使溴水退色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所有的烷烃都可以在空气中燃烧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①④⑥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9422" y="4854354"/>
            <a:ext cx="756000" cy="75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5701" y="1269554"/>
            <a:ext cx="1129901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阅读题目信息，理解结构与性质的关系，总结出性质递变规律并理解其原因。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熟悉规律，如：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熟悉烷烃分子通式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i="1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为正整数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，符合该通式的烃一定属于烷烃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在通常情况下，烷烃的性质稳定，不能与强酸、强碱以及酸性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KMnO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溶液反应，但能发生取代反应、燃烧反应等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常温、常压下，烷烃的碳原子数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时为气体，碳原子数＞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时为液体或固体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新戊烷是气体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9270" y="448714"/>
            <a:ext cx="6572160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解答烷烃结构与性质类试题的方法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-5270" y="445872"/>
            <a:ext cx="1563972" cy="52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规律总结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059841"/>
          <p:cNvSpPr txBox="1"/>
          <p:nvPr/>
        </p:nvSpPr>
        <p:spPr>
          <a:xfrm>
            <a:off x="297293" y="616558"/>
            <a:ext cx="10451277" cy="9772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8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知识点一、有机化合物组成和结构的表示方法</a:t>
            </a:r>
          </a:p>
          <a:p>
            <a:r>
              <a:rPr lang="zh-CN" altLang="en-US" sz="288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【核心突破</a:t>
            </a:r>
            <a:r>
              <a:rPr lang="zh-CN" altLang="en-US" sz="288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288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4578" name="图片 1059843" descr="核心突破区·互动探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5245" y="-54290"/>
            <a:ext cx="8021412" cy="748971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60286" name="表格 1060285"/>
          <p:cNvGraphicFramePr/>
          <p:nvPr/>
        </p:nvGraphicFramePr>
        <p:xfrm>
          <a:off x="828204" y="1741903"/>
          <a:ext cx="10115550" cy="3377101"/>
        </p:xfrm>
        <a:graphic>
          <a:graphicData uri="http://schemas.openxmlformats.org/drawingml/2006/table">
            <a:tbl>
              <a:tblPr/>
              <a:tblGrid>
                <a:gridCol w="1657985"/>
                <a:gridCol w="1859915"/>
                <a:gridCol w="3803650"/>
                <a:gridCol w="2794000"/>
              </a:tblGrid>
              <a:tr h="6210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　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含　义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应用范围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52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分子式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CN" sz="3360" b="1" baseline="-3000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3360" b="1" baseline="-3000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3360" b="1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用元素符号表示物质分子组成的式子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可反映出一个分子中原子的种类和数目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多用于研究物质组成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7718" name="表格 1137717"/>
          <p:cNvGraphicFramePr/>
          <p:nvPr/>
        </p:nvGraphicFramePr>
        <p:xfrm>
          <a:off x="1042835" y="1151089"/>
          <a:ext cx="10115550" cy="5083346"/>
        </p:xfrm>
        <a:graphic>
          <a:graphicData uri="http://schemas.openxmlformats.org/drawingml/2006/table">
            <a:tbl>
              <a:tblPr/>
              <a:tblGrid>
                <a:gridCol w="1657985"/>
                <a:gridCol w="2673985"/>
                <a:gridCol w="3386455"/>
                <a:gridCol w="2397125"/>
              </a:tblGrid>
              <a:tr h="6210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　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含　义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应用范围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939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最简式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实验式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360" b="1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zh-CN" sz="3360" b="1" baseline="-3000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3360" b="1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表示组成物质的各元素原子最简整数比的式子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有共同组成的物质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76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电子式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360" b="1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用“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·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或“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×”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表示原子最外层电子成键情况的式子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多用于表示离子型、共价型的物质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623" name="图片 11377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808" y="4354699"/>
            <a:ext cx="2401278" cy="15208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2529" name="表格 1172528"/>
          <p:cNvGraphicFramePr/>
          <p:nvPr/>
        </p:nvGraphicFramePr>
        <p:xfrm>
          <a:off x="1042835" y="1151089"/>
          <a:ext cx="10306050" cy="5329726"/>
        </p:xfrm>
        <a:graphic>
          <a:graphicData uri="http://schemas.openxmlformats.org/drawingml/2006/table">
            <a:tbl>
              <a:tblPr/>
              <a:tblGrid>
                <a:gridCol w="1657985"/>
                <a:gridCol w="1859915"/>
                <a:gridCol w="3539490"/>
                <a:gridCol w="3248660"/>
              </a:tblGrid>
              <a:tr h="6210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实　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含　义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应用范围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78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结构式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用短线“</a:t>
                      </a:r>
                      <a:r>
                        <a:rPr lang="en-US" altLang="zh-CN" sz="3360" b="1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—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表示原子所形成的共价键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能反映物质的结构</a:t>
                      </a: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表示分子中原子的结构或排列顺序的式子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但不表示空间构型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多用于研究有机物的性质</a:t>
                      </a: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由于能反映有机物的结构</a:t>
                      </a:r>
                      <a:r>
                        <a:rPr lang="en-US" altLang="zh-CN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336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有机反应常用结构式表示</a:t>
                      </a:r>
                      <a:endParaRPr lang="zh-CN" altLang="en-US" sz="3360" b="1" dirty="0">
                        <a:latin typeface="宋体" panose="02010600030101010101" pitchFamily="2" charset="-122"/>
                      </a:endParaRPr>
                    </a:p>
                  </a:txBody>
                  <a:tcPr marL="109772" marR="109772" marT="54886" marB="54886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642" name="Image036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162" y="3346543"/>
            <a:ext cx="1326420" cy="11129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824</Words>
  <Application>Microsoft Office PowerPoint</Application>
  <PresentationFormat>自定义</PresentationFormat>
  <Paragraphs>140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4669</cp:revision>
  <dcterms:created xsi:type="dcterms:W3CDTF">2014-11-27T01:03:00Z</dcterms:created>
  <dcterms:modified xsi:type="dcterms:W3CDTF">2019-05-31T08:14:35Z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